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479" r:id="rId6"/>
    <p:sldId id="281" r:id="rId7"/>
    <p:sldId id="490" r:id="rId8"/>
    <p:sldId id="267" r:id="rId9"/>
    <p:sldId id="530" r:id="rId10"/>
    <p:sldId id="531" r:id="rId11"/>
    <p:sldId id="532" r:id="rId12"/>
    <p:sldId id="526" r:id="rId13"/>
    <p:sldId id="514" r:id="rId14"/>
    <p:sldId id="512" r:id="rId15"/>
    <p:sldId id="534" r:id="rId16"/>
    <p:sldId id="488" r:id="rId17"/>
    <p:sldId id="524" r:id="rId18"/>
    <p:sldId id="515" r:id="rId19"/>
    <p:sldId id="517" r:id="rId20"/>
    <p:sldId id="522" r:id="rId21"/>
    <p:sldId id="274" r:id="rId22"/>
    <p:sldId id="535" r:id="rId23"/>
    <p:sldId id="261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70F"/>
    <a:srgbClr val="5C4925"/>
    <a:srgbClr val="9C8D75"/>
    <a:srgbClr val="49773B"/>
    <a:srgbClr val="E7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0299" autoAdjust="0"/>
  </p:normalViewPr>
  <p:slideViewPr>
    <p:cSldViewPr>
      <p:cViewPr varScale="1">
        <p:scale>
          <a:sx n="52" d="100"/>
          <a:sy n="52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3310E-D449-0E44-9255-990CD4EFC51A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C1941E5-AD1D-AE44-9337-7773B8BA7148}">
      <dgm:prSet phldrT="[Text]"/>
      <dgm:spPr/>
      <dgm:t>
        <a:bodyPr/>
        <a:lstStyle/>
        <a:p>
          <a:r>
            <a:rPr lang="en-US" dirty="0"/>
            <a:t>Research  Team: Senior, Middle and Early career</a:t>
          </a:r>
        </a:p>
      </dgm:t>
    </dgm:pt>
    <dgm:pt modelId="{EC1042D8-B56A-4548-BE4D-4AF862674DEE}" type="parTrans" cxnId="{72664D97-F008-8542-BD94-BA5AE4F54603}">
      <dgm:prSet/>
      <dgm:spPr/>
      <dgm:t>
        <a:bodyPr/>
        <a:lstStyle/>
        <a:p>
          <a:endParaRPr lang="en-US"/>
        </a:p>
      </dgm:t>
    </dgm:pt>
    <dgm:pt modelId="{A15C41B6-2046-A148-90D9-BDAF88242568}" type="sibTrans" cxnId="{72664D97-F008-8542-BD94-BA5AE4F54603}">
      <dgm:prSet/>
      <dgm:spPr/>
      <dgm:t>
        <a:bodyPr/>
        <a:lstStyle/>
        <a:p>
          <a:endParaRPr lang="en-US"/>
        </a:p>
      </dgm:t>
    </dgm:pt>
    <dgm:pt modelId="{A816C86E-62B4-9D4D-AAE2-701E0A13BB2C}">
      <dgm:prSet phldrT="[Text]"/>
      <dgm:spPr/>
      <dgm:t>
        <a:bodyPr/>
        <a:lstStyle/>
        <a:p>
          <a:r>
            <a:rPr lang="en-US" dirty="0"/>
            <a:t>Facilitator [Local]</a:t>
          </a:r>
        </a:p>
      </dgm:t>
    </dgm:pt>
    <dgm:pt modelId="{052D66C2-B036-1E47-82AA-4BF6BDD15B07}" type="parTrans" cxnId="{A903E8D8-3292-C14D-A3F0-FC09F4EB5A29}">
      <dgm:prSet/>
      <dgm:spPr/>
      <dgm:t>
        <a:bodyPr/>
        <a:lstStyle/>
        <a:p>
          <a:endParaRPr lang="en-US"/>
        </a:p>
      </dgm:t>
    </dgm:pt>
    <dgm:pt modelId="{F5B31424-D643-C54D-B47B-CC50CC9F1E80}" type="sibTrans" cxnId="{A903E8D8-3292-C14D-A3F0-FC09F4EB5A29}">
      <dgm:prSet/>
      <dgm:spPr/>
      <dgm:t>
        <a:bodyPr/>
        <a:lstStyle/>
        <a:p>
          <a:endParaRPr lang="en-US"/>
        </a:p>
      </dgm:t>
    </dgm:pt>
    <dgm:pt modelId="{4D960A3A-705D-AF42-A7F2-CDEC833CB67E}">
      <dgm:prSet phldrT="[Text]"/>
      <dgm:spPr/>
      <dgm:t>
        <a:bodyPr/>
        <a:lstStyle/>
        <a:p>
          <a:r>
            <a:rPr lang="en-US" dirty="0"/>
            <a:t>Mentors [External Consultants]</a:t>
          </a:r>
        </a:p>
      </dgm:t>
    </dgm:pt>
    <dgm:pt modelId="{03F4BB2B-FC80-1F4E-A566-C987CCE5B8DA}" type="parTrans" cxnId="{1651839E-6F71-3848-ABD4-CF2917DA00B7}">
      <dgm:prSet/>
      <dgm:spPr/>
      <dgm:t>
        <a:bodyPr/>
        <a:lstStyle/>
        <a:p>
          <a:endParaRPr lang="en-US"/>
        </a:p>
      </dgm:t>
    </dgm:pt>
    <dgm:pt modelId="{3B695F43-BE70-7447-811C-D310AF975F33}" type="sibTrans" cxnId="{1651839E-6F71-3848-ABD4-CF2917DA00B7}">
      <dgm:prSet/>
      <dgm:spPr/>
      <dgm:t>
        <a:bodyPr/>
        <a:lstStyle/>
        <a:p>
          <a:endParaRPr lang="en-US"/>
        </a:p>
      </dgm:t>
    </dgm:pt>
    <dgm:pt modelId="{3F4E7864-FDBA-0843-A42E-0B6BF49F5937}" type="pres">
      <dgm:prSet presAssocID="{D2A3310E-D449-0E44-9255-990CD4EFC51A}" presName="composite" presStyleCnt="0">
        <dgm:presLayoutVars>
          <dgm:chMax val="5"/>
          <dgm:dir/>
          <dgm:resizeHandles val="exact"/>
        </dgm:presLayoutVars>
      </dgm:prSet>
      <dgm:spPr/>
    </dgm:pt>
    <dgm:pt modelId="{4D2B5146-9346-1E4C-A30B-3CBE94AA8441}" type="pres">
      <dgm:prSet presAssocID="{9C1941E5-AD1D-AE44-9337-7773B8BA7148}" presName="circle1" presStyleLbl="lnNode1" presStyleIdx="0" presStyleCnt="3"/>
      <dgm:spPr>
        <a:solidFill>
          <a:srgbClr val="00B050"/>
        </a:solidFill>
      </dgm:spPr>
    </dgm:pt>
    <dgm:pt modelId="{0AAB2840-D929-7041-984E-92C05ECED915}" type="pres">
      <dgm:prSet presAssocID="{9C1941E5-AD1D-AE44-9337-7773B8BA7148}" presName="text1" presStyleLbl="revTx" presStyleIdx="0" presStyleCnt="3" custScaleX="170329">
        <dgm:presLayoutVars>
          <dgm:bulletEnabled val="1"/>
        </dgm:presLayoutVars>
      </dgm:prSet>
      <dgm:spPr/>
    </dgm:pt>
    <dgm:pt modelId="{984B5BAB-7695-AB45-A70C-E930626FE259}" type="pres">
      <dgm:prSet presAssocID="{9C1941E5-AD1D-AE44-9337-7773B8BA7148}" presName="line1" presStyleLbl="callout" presStyleIdx="0" presStyleCnt="6"/>
      <dgm:spPr/>
    </dgm:pt>
    <dgm:pt modelId="{E4ADA047-7360-FC4A-93EE-0A663A7325B2}" type="pres">
      <dgm:prSet presAssocID="{9C1941E5-AD1D-AE44-9337-7773B8BA7148}" presName="d1" presStyleLbl="callout" presStyleIdx="1" presStyleCnt="6"/>
      <dgm:spPr/>
    </dgm:pt>
    <dgm:pt modelId="{93AC3AC2-1E21-DF4C-933A-0A3853117A02}" type="pres">
      <dgm:prSet presAssocID="{A816C86E-62B4-9D4D-AAE2-701E0A13BB2C}" presName="circle2" presStyleLbl="lnNode1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08C23AF4-26BA-964B-BA67-A3029C13863D}" type="pres">
      <dgm:prSet presAssocID="{A816C86E-62B4-9D4D-AAE2-701E0A13BB2C}" presName="text2" presStyleLbl="revTx" presStyleIdx="1" presStyleCnt="3">
        <dgm:presLayoutVars>
          <dgm:bulletEnabled val="1"/>
        </dgm:presLayoutVars>
      </dgm:prSet>
      <dgm:spPr/>
    </dgm:pt>
    <dgm:pt modelId="{13B3544E-AEF3-5840-9E00-0A7956CC50A1}" type="pres">
      <dgm:prSet presAssocID="{A816C86E-62B4-9D4D-AAE2-701E0A13BB2C}" presName="line2" presStyleLbl="callout" presStyleIdx="2" presStyleCnt="6"/>
      <dgm:spPr/>
    </dgm:pt>
    <dgm:pt modelId="{AFE13C18-3DF9-F649-A815-590957F27CC8}" type="pres">
      <dgm:prSet presAssocID="{A816C86E-62B4-9D4D-AAE2-701E0A13BB2C}" presName="d2" presStyleLbl="callout" presStyleIdx="3" presStyleCnt="6"/>
      <dgm:spPr/>
    </dgm:pt>
    <dgm:pt modelId="{CC46BC31-3297-394F-B1EC-0F4A4F3210A5}" type="pres">
      <dgm:prSet presAssocID="{4D960A3A-705D-AF42-A7F2-CDEC833CB67E}" presName="circle3" presStyleLbl="lnNode1" presStyleIdx="2" presStyleCnt="3"/>
      <dgm:spPr/>
    </dgm:pt>
    <dgm:pt modelId="{E63E46C7-E769-D34B-A5AE-D9ACCCB1C58C}" type="pres">
      <dgm:prSet presAssocID="{4D960A3A-705D-AF42-A7F2-CDEC833CB67E}" presName="text3" presStyleLbl="revTx" presStyleIdx="2" presStyleCnt="3">
        <dgm:presLayoutVars>
          <dgm:bulletEnabled val="1"/>
        </dgm:presLayoutVars>
      </dgm:prSet>
      <dgm:spPr/>
    </dgm:pt>
    <dgm:pt modelId="{F4615EA4-CF5E-8941-BA05-40ACD17E7C89}" type="pres">
      <dgm:prSet presAssocID="{4D960A3A-705D-AF42-A7F2-CDEC833CB67E}" presName="line3" presStyleLbl="callout" presStyleIdx="4" presStyleCnt="6"/>
      <dgm:spPr/>
    </dgm:pt>
    <dgm:pt modelId="{CAA29B01-E0CC-5A40-BFDB-FFC4B8DFA0FB}" type="pres">
      <dgm:prSet presAssocID="{4D960A3A-705D-AF42-A7F2-CDEC833CB67E}" presName="d3" presStyleLbl="callout" presStyleIdx="5" presStyleCnt="6"/>
      <dgm:spPr/>
    </dgm:pt>
  </dgm:ptLst>
  <dgm:cxnLst>
    <dgm:cxn modelId="{9BC8FB0C-B82B-9E48-908F-2CDEFFDA00F9}" type="presOf" srcId="{4D960A3A-705D-AF42-A7F2-CDEC833CB67E}" destId="{E63E46C7-E769-D34B-A5AE-D9ACCCB1C58C}" srcOrd="0" destOrd="0" presId="urn:microsoft.com/office/officeart/2005/8/layout/target1"/>
    <dgm:cxn modelId="{72CAF087-CB24-BE4E-AE64-C69E5A97A6E6}" type="presOf" srcId="{A816C86E-62B4-9D4D-AAE2-701E0A13BB2C}" destId="{08C23AF4-26BA-964B-BA67-A3029C13863D}" srcOrd="0" destOrd="0" presId="urn:microsoft.com/office/officeart/2005/8/layout/target1"/>
    <dgm:cxn modelId="{72664D97-F008-8542-BD94-BA5AE4F54603}" srcId="{D2A3310E-D449-0E44-9255-990CD4EFC51A}" destId="{9C1941E5-AD1D-AE44-9337-7773B8BA7148}" srcOrd="0" destOrd="0" parTransId="{EC1042D8-B56A-4548-BE4D-4AF862674DEE}" sibTransId="{A15C41B6-2046-A148-90D9-BDAF88242568}"/>
    <dgm:cxn modelId="{1651839E-6F71-3848-ABD4-CF2917DA00B7}" srcId="{D2A3310E-D449-0E44-9255-990CD4EFC51A}" destId="{4D960A3A-705D-AF42-A7F2-CDEC833CB67E}" srcOrd="2" destOrd="0" parTransId="{03F4BB2B-FC80-1F4E-A566-C987CCE5B8DA}" sibTransId="{3B695F43-BE70-7447-811C-D310AF975F33}"/>
    <dgm:cxn modelId="{654F8BB9-E148-0149-9B86-36B2141EF682}" type="presOf" srcId="{D2A3310E-D449-0E44-9255-990CD4EFC51A}" destId="{3F4E7864-FDBA-0843-A42E-0B6BF49F5937}" srcOrd="0" destOrd="0" presId="urn:microsoft.com/office/officeart/2005/8/layout/target1"/>
    <dgm:cxn modelId="{812D38D3-1DF3-9140-8C9B-7843CC93E663}" type="presOf" srcId="{9C1941E5-AD1D-AE44-9337-7773B8BA7148}" destId="{0AAB2840-D929-7041-984E-92C05ECED915}" srcOrd="0" destOrd="0" presId="urn:microsoft.com/office/officeart/2005/8/layout/target1"/>
    <dgm:cxn modelId="{A903E8D8-3292-C14D-A3F0-FC09F4EB5A29}" srcId="{D2A3310E-D449-0E44-9255-990CD4EFC51A}" destId="{A816C86E-62B4-9D4D-AAE2-701E0A13BB2C}" srcOrd="1" destOrd="0" parTransId="{052D66C2-B036-1E47-82AA-4BF6BDD15B07}" sibTransId="{F5B31424-D643-C54D-B47B-CC50CC9F1E80}"/>
    <dgm:cxn modelId="{193122FC-0BEB-E14A-BD6D-69A7DAE8F1E9}" type="presParOf" srcId="{3F4E7864-FDBA-0843-A42E-0B6BF49F5937}" destId="{4D2B5146-9346-1E4C-A30B-3CBE94AA8441}" srcOrd="0" destOrd="0" presId="urn:microsoft.com/office/officeart/2005/8/layout/target1"/>
    <dgm:cxn modelId="{97D23B84-716C-1E4F-847B-9C36D4BCC67F}" type="presParOf" srcId="{3F4E7864-FDBA-0843-A42E-0B6BF49F5937}" destId="{0AAB2840-D929-7041-984E-92C05ECED915}" srcOrd="1" destOrd="0" presId="urn:microsoft.com/office/officeart/2005/8/layout/target1"/>
    <dgm:cxn modelId="{8FA96032-B496-B04F-BB97-8BB3DCD7DB32}" type="presParOf" srcId="{3F4E7864-FDBA-0843-A42E-0B6BF49F5937}" destId="{984B5BAB-7695-AB45-A70C-E930626FE259}" srcOrd="2" destOrd="0" presId="urn:microsoft.com/office/officeart/2005/8/layout/target1"/>
    <dgm:cxn modelId="{F5DAE924-9A0A-724E-9478-7CC300BDB477}" type="presParOf" srcId="{3F4E7864-FDBA-0843-A42E-0B6BF49F5937}" destId="{E4ADA047-7360-FC4A-93EE-0A663A7325B2}" srcOrd="3" destOrd="0" presId="urn:microsoft.com/office/officeart/2005/8/layout/target1"/>
    <dgm:cxn modelId="{4E4A9A7C-6323-D64A-94EF-B4D710278D45}" type="presParOf" srcId="{3F4E7864-FDBA-0843-A42E-0B6BF49F5937}" destId="{93AC3AC2-1E21-DF4C-933A-0A3853117A02}" srcOrd="4" destOrd="0" presId="urn:microsoft.com/office/officeart/2005/8/layout/target1"/>
    <dgm:cxn modelId="{87AA541B-AA41-E447-A8FA-45E3B196ABB6}" type="presParOf" srcId="{3F4E7864-FDBA-0843-A42E-0B6BF49F5937}" destId="{08C23AF4-26BA-964B-BA67-A3029C13863D}" srcOrd="5" destOrd="0" presId="urn:microsoft.com/office/officeart/2005/8/layout/target1"/>
    <dgm:cxn modelId="{8AA4EAD2-D78C-EA4D-809A-D173148BCB6E}" type="presParOf" srcId="{3F4E7864-FDBA-0843-A42E-0B6BF49F5937}" destId="{13B3544E-AEF3-5840-9E00-0A7956CC50A1}" srcOrd="6" destOrd="0" presId="urn:microsoft.com/office/officeart/2005/8/layout/target1"/>
    <dgm:cxn modelId="{35451FC9-1C5C-3448-8E94-865F7E4BCC9C}" type="presParOf" srcId="{3F4E7864-FDBA-0843-A42E-0B6BF49F5937}" destId="{AFE13C18-3DF9-F649-A815-590957F27CC8}" srcOrd="7" destOrd="0" presId="urn:microsoft.com/office/officeart/2005/8/layout/target1"/>
    <dgm:cxn modelId="{7149884E-3346-5C44-B8BA-1AA862C11AC6}" type="presParOf" srcId="{3F4E7864-FDBA-0843-A42E-0B6BF49F5937}" destId="{CC46BC31-3297-394F-B1EC-0F4A4F3210A5}" srcOrd="8" destOrd="0" presId="urn:microsoft.com/office/officeart/2005/8/layout/target1"/>
    <dgm:cxn modelId="{1743A14A-D60D-2140-9A2A-ABCB0DA7146A}" type="presParOf" srcId="{3F4E7864-FDBA-0843-A42E-0B6BF49F5937}" destId="{E63E46C7-E769-D34B-A5AE-D9ACCCB1C58C}" srcOrd="9" destOrd="0" presId="urn:microsoft.com/office/officeart/2005/8/layout/target1"/>
    <dgm:cxn modelId="{4ED6D650-D4FB-6A41-B3CC-5BAAEBDA1396}" type="presParOf" srcId="{3F4E7864-FDBA-0843-A42E-0B6BF49F5937}" destId="{F4615EA4-CF5E-8941-BA05-40ACD17E7C89}" srcOrd="10" destOrd="0" presId="urn:microsoft.com/office/officeart/2005/8/layout/target1"/>
    <dgm:cxn modelId="{779739C2-EDD9-E645-9130-37CEC3C08D26}" type="presParOf" srcId="{3F4E7864-FDBA-0843-A42E-0B6BF49F5937}" destId="{CAA29B01-E0CC-5A40-BFDB-FFC4B8DFA0F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BC31-3297-394F-B1EC-0F4A4F3210A5}">
      <dsp:nvSpPr>
        <dsp:cNvPr id="0" name=""/>
        <dsp:cNvSpPr/>
      </dsp:nvSpPr>
      <dsp:spPr>
        <a:xfrm>
          <a:off x="658452" y="1131490"/>
          <a:ext cx="3394472" cy="339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C3AC2-1E21-DF4C-933A-0A3853117A02}">
      <dsp:nvSpPr>
        <dsp:cNvPr id="0" name=""/>
        <dsp:cNvSpPr/>
      </dsp:nvSpPr>
      <dsp:spPr>
        <a:xfrm>
          <a:off x="1337347" y="1810385"/>
          <a:ext cx="2036683" cy="203668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B5146-9346-1E4C-A30B-3CBE94AA8441}">
      <dsp:nvSpPr>
        <dsp:cNvPr id="0" name=""/>
        <dsp:cNvSpPr/>
      </dsp:nvSpPr>
      <dsp:spPr>
        <a:xfrm>
          <a:off x="2016241" y="2489279"/>
          <a:ext cx="678894" cy="6788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2840-D929-7041-984E-92C05ECED915}">
      <dsp:nvSpPr>
        <dsp:cNvPr id="0" name=""/>
        <dsp:cNvSpPr/>
      </dsp:nvSpPr>
      <dsp:spPr>
        <a:xfrm>
          <a:off x="4021845" y="0"/>
          <a:ext cx="2890885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Research  Team: Senior, Middle and Early career</a:t>
          </a:r>
        </a:p>
      </dsp:txBody>
      <dsp:txXfrm>
        <a:off x="4021845" y="0"/>
        <a:ext cx="2890885" cy="990054"/>
      </dsp:txXfrm>
    </dsp:sp>
    <dsp:sp modelId="{984B5BAB-7695-AB45-A70C-E930626FE259}">
      <dsp:nvSpPr>
        <dsp:cNvPr id="0" name=""/>
        <dsp:cNvSpPr/>
      </dsp:nvSpPr>
      <dsp:spPr>
        <a:xfrm>
          <a:off x="4194361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DA047-7360-FC4A-93EE-0A663A7325B2}">
      <dsp:nvSpPr>
        <dsp:cNvPr id="0" name=""/>
        <dsp:cNvSpPr/>
      </dsp:nvSpPr>
      <dsp:spPr>
        <a:xfrm rot="5400000">
          <a:off x="2107609" y="743672"/>
          <a:ext cx="2333133" cy="18369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23AF4-26BA-964B-BA67-A3029C13863D}">
      <dsp:nvSpPr>
        <dsp:cNvPr id="0" name=""/>
        <dsp:cNvSpPr/>
      </dsp:nvSpPr>
      <dsp:spPr>
        <a:xfrm>
          <a:off x="461867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Facilitator [Local]</a:t>
          </a:r>
        </a:p>
      </dsp:txBody>
      <dsp:txXfrm>
        <a:off x="4618670" y="990054"/>
        <a:ext cx="1697236" cy="990054"/>
      </dsp:txXfrm>
    </dsp:sp>
    <dsp:sp modelId="{13B3544E-AEF3-5840-9E00-0A7956CC50A1}">
      <dsp:nvSpPr>
        <dsp:cNvPr id="0" name=""/>
        <dsp:cNvSpPr/>
      </dsp:nvSpPr>
      <dsp:spPr>
        <a:xfrm>
          <a:off x="4194361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3C18-3DF9-F649-A815-590957F27CC8}">
      <dsp:nvSpPr>
        <dsp:cNvPr id="0" name=""/>
        <dsp:cNvSpPr/>
      </dsp:nvSpPr>
      <dsp:spPr>
        <a:xfrm rot="5400000">
          <a:off x="2608407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E46C7-E769-D34B-A5AE-D9ACCCB1C58C}">
      <dsp:nvSpPr>
        <dsp:cNvPr id="0" name=""/>
        <dsp:cNvSpPr/>
      </dsp:nvSpPr>
      <dsp:spPr>
        <a:xfrm>
          <a:off x="461867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Mentors [External Consultants]</a:t>
          </a:r>
        </a:p>
      </dsp:txBody>
      <dsp:txXfrm>
        <a:off x="4618670" y="1980108"/>
        <a:ext cx="1697236" cy="990054"/>
      </dsp:txXfrm>
    </dsp:sp>
    <dsp:sp modelId="{F4615EA4-CF5E-8941-BA05-40ACD17E7C89}">
      <dsp:nvSpPr>
        <dsp:cNvPr id="0" name=""/>
        <dsp:cNvSpPr/>
      </dsp:nvSpPr>
      <dsp:spPr>
        <a:xfrm>
          <a:off x="4194361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29B01-E0CC-5A40-BFDB-FFC4B8DFA0FB}">
      <dsp:nvSpPr>
        <dsp:cNvPr id="0" name=""/>
        <dsp:cNvSpPr/>
      </dsp:nvSpPr>
      <dsp:spPr>
        <a:xfrm rot="5400000">
          <a:off x="3109827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ABE6D-FCA3-4200-A173-2314976DFB26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3366-A0AF-4222-BF46-B57E98BC2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9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Research institutions (SUPPLY): </a:t>
            </a:r>
            <a:r>
              <a:rPr lang="en-US" dirty="0"/>
              <a:t>Lots of research for self promotion; Few commissioned research; Inaccessible to those who may use them</a:t>
            </a:r>
          </a:p>
          <a:p>
            <a:r>
              <a:rPr lang="en-US" b="1" dirty="0"/>
              <a:t>Decision-makers (DEMAND): </a:t>
            </a:r>
            <a:r>
              <a:rPr lang="en-US" dirty="0"/>
              <a:t>Policy and practice of education ; Distrust of the supply side; Evidence shy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6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2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1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6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Research Team – contract, availability, compliance, engage with State (reporting, accounting). Intra-team capacity development </a:t>
            </a:r>
          </a:p>
          <a:p>
            <a:r>
              <a:rPr lang="en-US" dirty="0"/>
              <a:t>Facilitator---  Hands-on activities (Fieldwork, data software use, analysis, draft reports, trouble shooting</a:t>
            </a:r>
          </a:p>
          <a:p>
            <a:r>
              <a:rPr lang="en-US" dirty="0"/>
              <a:t>Mentors– Quality assure, transition phase workshops, </a:t>
            </a:r>
            <a:r>
              <a:rPr lang="en-US" dirty="0" err="1"/>
              <a:t>finalise</a:t>
            </a:r>
            <a:r>
              <a:rPr lang="en-US" dirty="0"/>
              <a:t> reports</a:t>
            </a:r>
          </a:p>
          <a:p>
            <a:r>
              <a:rPr lang="en-US" dirty="0"/>
              <a:t>EDOREN-–grantmaking, accountability , workplan, finance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0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3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7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3366-A0AF-4222-BF46-B57E98BC23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7772400" cy="1470025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5C49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6400800" cy="79208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C49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3c3a0067-7daf-4818-bc7a-33cca2cbcb5f" descr="image0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19"/>
            <a:ext cx="4464496" cy="106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indent="-252000">
              <a:buClrTx/>
              <a:defRPr sz="2600"/>
            </a:lvl2pPr>
            <a:lvl4pPr>
              <a:defRPr sz="2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8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7AC9-9E7E-48A1-A168-0C2D1E54B2FB}" type="datetime1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3610744" cy="45693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0374-5E22-4AF2-993C-1F29F764C138}" type="datetime1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3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CA2-E260-4F4E-A1DE-9B4AAE000CC7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4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CCA2-E260-4F4E-A1DE-9B4AAE000CC7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0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30D-95A2-4F2B-BC4B-34003BA6BB0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6570-E49F-4719-91FF-2FCB0B0D2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8D75"/>
                </a:solidFill>
              </a:defRPr>
            </a:lvl1pPr>
          </a:lstStyle>
          <a:p>
            <a:fld id="{A2562CCB-634C-451A-8149-C0F4394B994A}" type="datetime1">
              <a:rPr lang="en-GB" smtClean="0"/>
              <a:pPr/>
              <a:t>26/06/2018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9770F"/>
                </a:solidFill>
              </a:defRPr>
            </a:lvl1pPr>
          </a:lstStyle>
          <a:p>
            <a:r>
              <a:rPr lang="en-GB" dirty="0"/>
              <a:t>EDOREN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8D75"/>
                </a:solidFill>
              </a:defRPr>
            </a:lvl1pPr>
          </a:lstStyle>
          <a:p>
            <a:fld id="{ADEAC3AF-6529-4E80-8A33-3377BA76A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4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49773B"/>
          </a:solidFill>
          <a:latin typeface="+mj-lt"/>
          <a:ea typeface="+mj-ea"/>
          <a:cs typeface="+mj-cs"/>
        </a:defRPr>
      </a:lvl1pPr>
    </p:titleStyle>
    <p:bodyStyle>
      <a:lvl1pPr marL="4572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52000" algn="l" defTabSz="914400" rtl="0" eaLnBrk="1" latinLnBrk="0" hangingPunct="1">
        <a:spcBef>
          <a:spcPts val="600"/>
        </a:spcBef>
        <a:buClrTx/>
        <a:buFont typeface="Calibri" panose="020F050202020403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52000" algn="l" defTabSz="914400" rtl="0" eaLnBrk="1" latinLnBrk="0" hangingPunct="1">
        <a:spcBef>
          <a:spcPts val="600"/>
        </a:spcBef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52000" algn="l" defTabSz="914400" rtl="0" eaLnBrk="1" latinLnBrk="0" hangingPunct="1">
        <a:spcBef>
          <a:spcPts val="600"/>
        </a:spcBef>
        <a:buSzPct val="8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52000" algn="l" defTabSz="914400" rtl="0" eaLnBrk="1" latinLnBrk="0" hangingPunct="1">
        <a:spcBef>
          <a:spcPts val="600"/>
        </a:spcBef>
        <a:buSzPct val="7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geria-education.org/edoren/publicatio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www.opml.co.uk/our-expertise/human-development/educ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94755"/>
            <a:ext cx="7772400" cy="2062721"/>
          </a:xfrm>
        </p:spPr>
        <p:txBody>
          <a:bodyPr anchor="b">
            <a:normAutofit fontScale="90000"/>
          </a:bodyPr>
          <a:lstStyle/>
          <a:p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br>
              <a:rPr lang="en-GB" sz="4800" b="1" dirty="0"/>
            </a:br>
            <a:r>
              <a:rPr lang="en-GB" sz="4800" b="1" dirty="0"/>
              <a:t>Creative approaches to building capacity</a:t>
            </a:r>
            <a:br>
              <a:rPr lang="en-GB" sz="4800" b="1" dirty="0"/>
            </a:br>
            <a:endParaRPr lang="en-GB" sz="4700" dirty="0">
              <a:solidFill>
                <a:srgbClr val="5C4925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23" y="4365299"/>
            <a:ext cx="6400800" cy="864096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5C4925"/>
                </a:solidFill>
                <a:cs typeface="Arial" pitchFamily="34" charset="0"/>
              </a:rPr>
              <a:t>Presentation for the EDOREN closure event</a:t>
            </a:r>
          </a:p>
        </p:txBody>
      </p:sp>
      <p:pic>
        <p:nvPicPr>
          <p:cNvPr id="1026" name="3c3a0067-7daf-4818-bc7a-33cca2cbcb5f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19"/>
            <a:ext cx="4464496" cy="106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23528" y="5373216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5C492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26</a:t>
            </a:r>
            <a:r>
              <a:rPr lang="en-US" sz="1800" baseline="30000" dirty="0"/>
              <a:t>th</a:t>
            </a:r>
            <a:r>
              <a:rPr lang="en-US" sz="1800" dirty="0"/>
              <a:t> June 2018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76" y="246419"/>
            <a:ext cx="1384104" cy="1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7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A4D24-AB8B-A044-BA21-F3D28E783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11200" b="1" dirty="0"/>
              <a:t>Call for Expression of interest</a:t>
            </a:r>
          </a:p>
          <a:p>
            <a:pPr lvl="1"/>
            <a:r>
              <a:rPr lang="en-GB" sz="7200" dirty="0"/>
              <a:t>Compliance with team composition conditions </a:t>
            </a:r>
          </a:p>
          <a:p>
            <a:pPr lvl="1"/>
            <a:r>
              <a:rPr lang="en-GB" sz="7200" dirty="0"/>
              <a:t>Ideas for resolving the problems</a:t>
            </a:r>
          </a:p>
          <a:p>
            <a:pPr lvl="0"/>
            <a:r>
              <a:rPr lang="en-GB" sz="11200" b="1" dirty="0"/>
              <a:t>Awards to best team in each State</a:t>
            </a:r>
            <a:endParaRPr lang="en-US" sz="11200" dirty="0"/>
          </a:p>
          <a:p>
            <a:pPr lvl="1"/>
            <a:r>
              <a:rPr lang="en-US" sz="7200" dirty="0"/>
              <a:t>J</a:t>
            </a:r>
            <a:r>
              <a:rPr lang="en-GB" sz="7200" dirty="0" err="1"/>
              <a:t>oint</a:t>
            </a:r>
            <a:r>
              <a:rPr lang="en-GB" sz="7200" dirty="0"/>
              <a:t> problem definition</a:t>
            </a:r>
          </a:p>
          <a:p>
            <a:pPr lvl="1"/>
            <a:r>
              <a:rPr lang="en-US" sz="7200" dirty="0"/>
              <a:t>Agreement on what evidence is required for informed decision</a:t>
            </a:r>
            <a:r>
              <a:rPr lang="en-GB" sz="7200" dirty="0"/>
              <a:t>.</a:t>
            </a:r>
          </a:p>
          <a:p>
            <a:r>
              <a:rPr lang="en-GB" sz="11200" b="1" dirty="0"/>
              <a:t>Proposal development</a:t>
            </a:r>
          </a:p>
          <a:p>
            <a:pPr lvl="1"/>
            <a:r>
              <a:rPr lang="en-GB" sz="8000" dirty="0"/>
              <a:t>Policymakers</a:t>
            </a:r>
          </a:p>
          <a:p>
            <a:pPr lvl="1"/>
            <a:r>
              <a:rPr lang="en-GB" sz="8000" dirty="0"/>
              <a:t>Research institutions (academia)</a:t>
            </a:r>
            <a:endParaRPr lang="en-US" sz="8000" dirty="0"/>
          </a:p>
          <a:p>
            <a:pPr lvl="0"/>
            <a:r>
              <a:rPr lang="en-GB" sz="11200" b="1" dirty="0"/>
              <a:t>Team Mentoring and facilitation </a:t>
            </a:r>
          </a:p>
          <a:p>
            <a:pPr lvl="1"/>
            <a:r>
              <a:rPr lang="en-GB" sz="8000" dirty="0"/>
              <a:t>Research proposal refinement (design, methodology, instrument) </a:t>
            </a:r>
          </a:p>
          <a:p>
            <a:pPr lvl="1"/>
            <a:r>
              <a:rPr lang="en-GB" sz="8000" dirty="0"/>
              <a:t>Data collection</a:t>
            </a:r>
          </a:p>
          <a:p>
            <a:pPr lvl="1"/>
            <a:r>
              <a:rPr lang="en-GB" sz="8000" dirty="0"/>
              <a:t>Communicating the finings to the demand side and the wider public</a:t>
            </a:r>
          </a:p>
          <a:p>
            <a:pPr lvl="1"/>
            <a:r>
              <a:rPr lang="en-GB" sz="8000" dirty="0"/>
              <a:t>Stakeholder processes</a:t>
            </a:r>
            <a:endParaRPr lang="en-US" sz="8000" dirty="0"/>
          </a:p>
          <a:p>
            <a:endParaRPr lang="en-US" sz="8000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7335C-DCD7-A343-8C37-CB2CD724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E9DDC-26D7-FF43-AFDA-74574B6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FAA63-97FF-194A-8007-78FB29B0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80795D-0348-3141-ACC0-F74792F4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The Grant-making approach</a:t>
            </a:r>
          </a:p>
        </p:txBody>
      </p:sp>
    </p:spTree>
    <p:extLst>
      <p:ext uri="{BB962C8B-B14F-4D97-AF65-F5344CB8AC3E}">
        <p14:creationId xmlns:p14="http://schemas.microsoft.com/office/powerpoint/2010/main" val="73197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6" y="295807"/>
            <a:ext cx="8822480" cy="746039"/>
          </a:xfrm>
        </p:spPr>
        <p:txBody>
          <a:bodyPr>
            <a:noAutofit/>
          </a:bodyPr>
          <a:lstStyle/>
          <a:p>
            <a:r>
              <a:rPr lang="en-US" sz="2800" dirty="0"/>
              <a:t>Collaborative State Research Capacity Strengthening team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7954" y="1877975"/>
            <a:ext cx="8133908" cy="3524694"/>
            <a:chOff x="7686" y="0"/>
            <a:chExt cx="5472832" cy="2976059"/>
          </a:xfrm>
        </p:grpSpPr>
        <p:grpSp>
          <p:nvGrpSpPr>
            <p:cNvPr id="6" name="Group 5"/>
            <p:cNvGrpSpPr/>
            <p:nvPr/>
          </p:nvGrpSpPr>
          <p:grpSpPr>
            <a:xfrm>
              <a:off x="7686" y="799579"/>
              <a:ext cx="5472832" cy="2176480"/>
              <a:chOff x="7685" y="53306"/>
              <a:chExt cx="5473012" cy="217716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173238" y="282931"/>
                <a:ext cx="1032510" cy="3175"/>
              </a:xfrm>
              <a:prstGeom prst="straightConnector1">
                <a:avLst/>
              </a:prstGeom>
              <a:ln>
                <a:solidFill>
                  <a:srgbClr val="49773B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702705" y="549460"/>
                <a:ext cx="0" cy="562708"/>
              </a:xfrm>
              <a:prstGeom prst="straightConnector1">
                <a:avLst/>
              </a:prstGeom>
              <a:ln>
                <a:solidFill>
                  <a:srgbClr val="49773B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222443" y="1381851"/>
                <a:ext cx="1032510" cy="3175"/>
              </a:xfrm>
              <a:prstGeom prst="straightConnector1">
                <a:avLst/>
              </a:prstGeom>
              <a:ln>
                <a:solidFill>
                  <a:srgbClr val="49773B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738590" y="594565"/>
                <a:ext cx="0" cy="562708"/>
              </a:xfrm>
              <a:prstGeom prst="straightConnector1">
                <a:avLst/>
              </a:prstGeom>
              <a:ln>
                <a:solidFill>
                  <a:srgbClr val="49773B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Text Box 15"/>
              <p:cNvSpPr txBox="1"/>
              <p:nvPr/>
            </p:nvSpPr>
            <p:spPr>
              <a:xfrm>
                <a:off x="2165037" y="69708"/>
                <a:ext cx="1102360" cy="1443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dirty="0">
                    <a:latin typeface="Times New Roman"/>
                    <a:ea typeface="Calibri"/>
                  </a:rPr>
                  <a:t>2. Partnership</a:t>
                </a:r>
                <a:endParaRPr lang="en-US" sz="1500" dirty="0">
                  <a:latin typeface="Times New Roman"/>
                  <a:ea typeface="Calibri"/>
                </a:endParaRPr>
              </a:p>
            </p:txBody>
          </p:sp>
          <p:sp>
            <p:nvSpPr>
              <p:cNvPr id="16" name="Text Box 16"/>
              <p:cNvSpPr txBox="1"/>
              <p:nvPr/>
            </p:nvSpPr>
            <p:spPr>
              <a:xfrm>
                <a:off x="951304" y="774984"/>
                <a:ext cx="765810" cy="17029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dirty="0">
                    <a:latin typeface="Times New Roman"/>
                    <a:ea typeface="Calibri"/>
                  </a:rPr>
                  <a:t>3. Mentoring</a:t>
                </a:r>
                <a:endParaRPr lang="en-US" sz="1500" dirty="0">
                  <a:latin typeface="Times New Roman"/>
                  <a:ea typeface="Calibri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230134" y="53306"/>
                <a:ext cx="914400" cy="514581"/>
              </a:xfrm>
              <a:prstGeom prst="roundRect">
                <a:avLst/>
              </a:prstGeom>
              <a:ln>
                <a:solidFill>
                  <a:srgbClr val="49773B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dirty="0">
                    <a:latin typeface="Times New Roman"/>
                    <a:ea typeface="Calibri"/>
                  </a:rPr>
                  <a:t>Senior Policymakers</a:t>
                </a:r>
                <a:endParaRPr lang="en-US" sz="1500" b="1" dirty="0">
                  <a:latin typeface="Times New Roman"/>
                  <a:ea typeface="Calibri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301559" y="1112883"/>
                <a:ext cx="914400" cy="514581"/>
              </a:xfrm>
              <a:prstGeom prst="roundRect">
                <a:avLst/>
              </a:prstGeom>
              <a:ln>
                <a:solidFill>
                  <a:srgbClr val="49773B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875" dirty="0">
                    <a:latin typeface="Times New Roman"/>
                    <a:ea typeface="Calibri"/>
                  </a:rPr>
                  <a:t>Junior Policymakers</a:t>
                </a:r>
                <a:endParaRPr lang="en-US" sz="1875" dirty="0">
                  <a:latin typeface="Times New Roman"/>
                  <a:ea typeface="Calibri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214750" y="53306"/>
                <a:ext cx="914400" cy="514581"/>
              </a:xfrm>
              <a:prstGeom prst="roundRect">
                <a:avLst/>
              </a:prstGeom>
              <a:ln>
                <a:solidFill>
                  <a:srgbClr val="49773B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dirty="0">
                    <a:latin typeface="Times New Roman"/>
                    <a:ea typeface="Calibri"/>
                  </a:rPr>
                  <a:t>Senior Academics</a:t>
                </a:r>
                <a:endParaRPr lang="en-US" sz="1500" b="1" dirty="0">
                  <a:latin typeface="Times New Roman"/>
                  <a:ea typeface="Calibri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280359" y="1127624"/>
                <a:ext cx="914400" cy="514581"/>
              </a:xfrm>
              <a:prstGeom prst="roundRect">
                <a:avLst/>
              </a:prstGeom>
              <a:ln>
                <a:solidFill>
                  <a:srgbClr val="49773B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dirty="0">
                    <a:latin typeface="Times New Roman"/>
                    <a:ea typeface="Calibri"/>
                  </a:rPr>
                  <a:t>Junior Academics</a:t>
                </a:r>
                <a:endParaRPr lang="en-US" sz="1500" b="1" dirty="0">
                  <a:latin typeface="Times New Roman"/>
                  <a:ea typeface="Calibri"/>
                </a:endParaRPr>
              </a:p>
            </p:txBody>
          </p:sp>
          <p:sp>
            <p:nvSpPr>
              <p:cNvPr id="21" name="Text Box 22"/>
              <p:cNvSpPr txBox="1"/>
              <p:nvPr/>
            </p:nvSpPr>
            <p:spPr>
              <a:xfrm>
                <a:off x="2029660" y="610472"/>
                <a:ext cx="1372562" cy="5622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i="1" dirty="0">
                    <a:latin typeface="Times New Roman"/>
                    <a:ea typeface="Calibri"/>
                  </a:rPr>
                  <a:t>Improving </a:t>
                </a:r>
                <a:r>
                  <a:rPr lang="en-GB" sz="1500" b="1" i="1" dirty="0" err="1">
                    <a:latin typeface="Times New Roman"/>
                    <a:ea typeface="Calibri"/>
                  </a:rPr>
                  <a:t>Useage</a:t>
                </a:r>
                <a:r>
                  <a:rPr lang="en-GB" sz="1500" b="1" i="1" dirty="0">
                    <a:latin typeface="Times New Roman"/>
                    <a:ea typeface="Calibri"/>
                  </a:rPr>
                  <a:t> of Evidence for Education Policymaking</a:t>
                </a:r>
                <a:endParaRPr lang="en-US" sz="1500" b="1" dirty="0">
                  <a:latin typeface="Times New Roman"/>
                  <a:ea typeface="Calibri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2275749" y="1968216"/>
                <a:ext cx="914400" cy="26225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875" dirty="0">
                    <a:solidFill>
                      <a:schemeClr val="accent5">
                        <a:lumMod val="75000"/>
                      </a:schemeClr>
                    </a:solidFill>
                    <a:latin typeface="Times New Roman"/>
                    <a:ea typeface="Calibri"/>
                  </a:rPr>
                  <a:t>EDOREN</a:t>
                </a:r>
                <a:endParaRPr lang="en-US" sz="1875" dirty="0">
                  <a:solidFill>
                    <a:schemeClr val="accent5">
                      <a:lumMod val="75000"/>
                    </a:schemeClr>
                  </a:solidFill>
                  <a:latin typeface="Times New Roman"/>
                  <a:ea typeface="Calibri"/>
                </a:endParaRPr>
              </a:p>
            </p:txBody>
          </p:sp>
          <p:cxnSp>
            <p:nvCxnSpPr>
              <p:cNvPr id="23" name="Curved Connector 22"/>
              <p:cNvCxnSpPr/>
              <p:nvPr/>
            </p:nvCxnSpPr>
            <p:spPr>
              <a:xfrm flipH="1" flipV="1">
                <a:off x="1221934" y="262430"/>
                <a:ext cx="385011" cy="1828800"/>
              </a:xfrm>
              <a:prstGeom prst="curvedConnector3">
                <a:avLst>
                  <a:gd name="adj1" fmla="val 194281"/>
                </a:avLst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603275" y="2091229"/>
                <a:ext cx="662305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flipV="1">
                <a:off x="3850321" y="217324"/>
                <a:ext cx="299275" cy="1888032"/>
              </a:xfrm>
              <a:prstGeom prst="curvedConnector3">
                <a:avLst>
                  <a:gd name="adj1" fmla="val 258256"/>
                </a:avLst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94249" y="2103530"/>
                <a:ext cx="662305" cy="0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 rot="15202219">
                <a:off x="990258" y="1232186"/>
                <a:ext cx="392430" cy="717550"/>
              </a:xfrm>
              <a:prstGeom prst="arc">
                <a:avLst>
                  <a:gd name="adj1" fmla="val 18145964"/>
                  <a:gd name="adj2" fmla="val 2941238"/>
                </a:avLst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 dirty="0"/>
              </a:p>
            </p:txBody>
          </p:sp>
          <p:sp>
            <p:nvSpPr>
              <p:cNvPr id="28" name="Arc 27"/>
              <p:cNvSpPr/>
              <p:nvPr/>
            </p:nvSpPr>
            <p:spPr>
              <a:xfrm rot="6293668" flipH="1">
                <a:off x="3971285" y="1285490"/>
                <a:ext cx="621030" cy="717550"/>
              </a:xfrm>
              <a:prstGeom prst="arc">
                <a:avLst>
                  <a:gd name="adj1" fmla="val 18815892"/>
                  <a:gd name="adj2" fmla="val 1940463"/>
                </a:avLst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 dirty="0"/>
              </a:p>
            </p:txBody>
          </p:sp>
          <p:sp>
            <p:nvSpPr>
              <p:cNvPr id="29" name="Text Box 76"/>
              <p:cNvSpPr txBox="1"/>
              <p:nvPr/>
            </p:nvSpPr>
            <p:spPr>
              <a:xfrm>
                <a:off x="4682818" y="236542"/>
                <a:ext cx="797879" cy="76910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i="1" dirty="0">
                    <a:latin typeface="Times New Roman"/>
                    <a:ea typeface="Calibri"/>
                  </a:rPr>
                  <a:t>Academics: Provide better, and more relevant evidence for education policy</a:t>
                </a:r>
                <a:endParaRPr lang="en-US" sz="1500" dirty="0">
                  <a:latin typeface="Times New Roman"/>
                  <a:ea typeface="Calibri"/>
                </a:endParaRPr>
              </a:p>
            </p:txBody>
          </p:sp>
          <p:sp>
            <p:nvSpPr>
              <p:cNvPr id="30" name="Text Box 77"/>
              <p:cNvSpPr txBox="1"/>
              <p:nvPr/>
            </p:nvSpPr>
            <p:spPr>
              <a:xfrm>
                <a:off x="7685" y="488849"/>
                <a:ext cx="806450" cy="48277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500" b="1" i="1" dirty="0">
                    <a:latin typeface="Times New Roman"/>
                    <a:ea typeface="Calibri"/>
                  </a:rPr>
                  <a:t>Policymakers: </a:t>
                </a:r>
                <a:r>
                  <a:rPr lang="en-GB" sz="1500" i="1" dirty="0">
                    <a:latin typeface="Times New Roman"/>
                    <a:ea typeface="Calibri"/>
                  </a:rPr>
                  <a:t>Provide better understanding and use of evidence for education policy</a:t>
                </a:r>
                <a:endParaRPr lang="en-US" sz="1500" dirty="0">
                  <a:latin typeface="Times New Roman"/>
                  <a:ea typeface="Calibri"/>
                </a:endParaRPr>
              </a:p>
              <a:p>
                <a:pPr algn="just"/>
                <a:r>
                  <a:rPr lang="en-GB" sz="1500" b="1" i="1" dirty="0">
                    <a:latin typeface="Times New Roman"/>
                    <a:ea typeface="Calibri"/>
                  </a:rPr>
                  <a:t> </a:t>
                </a:r>
                <a:endParaRPr lang="en-US" sz="1500" dirty="0">
                  <a:latin typeface="Times New Roman"/>
                  <a:ea typeface="Calibri"/>
                </a:endParaRPr>
              </a:p>
            </p:txBody>
          </p:sp>
        </p:grpSp>
        <p:sp>
          <p:nvSpPr>
            <p:cNvPr id="7" name="Text Box 232"/>
            <p:cNvSpPr txBox="1"/>
            <p:nvPr/>
          </p:nvSpPr>
          <p:spPr>
            <a:xfrm>
              <a:off x="4603277" y="2235891"/>
              <a:ext cx="791548" cy="3277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25" b="1" dirty="0">
                  <a:latin typeface="Times New Roman"/>
                  <a:ea typeface="Calibri"/>
                </a:rPr>
                <a:t>5. Hands-On Support</a:t>
              </a:r>
              <a:endParaRPr lang="en-US" sz="1125" dirty="0">
                <a:latin typeface="Times New Roman"/>
                <a:ea typeface="Calibri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29722" y="0"/>
              <a:ext cx="1349047" cy="463351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500" b="1" dirty="0" err="1">
                  <a:solidFill>
                    <a:schemeClr val="accent6">
                      <a:lumMod val="50000"/>
                    </a:schemeClr>
                  </a:solidFill>
                  <a:latin typeface="Times New Roman"/>
                  <a:ea typeface="Calibri"/>
                </a:rPr>
                <a:t>MoE</a:t>
              </a:r>
              <a:r>
                <a:rPr lang="en-GB" sz="1500" b="1" dirty="0">
                  <a:solidFill>
                    <a:schemeClr val="accent6">
                      <a:lumMod val="50000"/>
                    </a:schemeClr>
                  </a:solidFill>
                  <a:latin typeface="Times New Roman"/>
                  <a:ea typeface="Calibri"/>
                </a:rPr>
                <a:t>/SUBEB Steering Committee </a:t>
              </a:r>
              <a:endParaRPr lang="en-US" sz="15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2564830" y="-334186"/>
              <a:ext cx="294640" cy="1938655"/>
            </a:xfrm>
            <a:prstGeom prst="leftBrace">
              <a:avLst>
                <a:gd name="adj1" fmla="val 126626"/>
                <a:gd name="adj2" fmla="val 50635"/>
              </a:avLst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0" name="Text Box 236"/>
            <p:cNvSpPr txBox="1"/>
            <p:nvPr/>
          </p:nvSpPr>
          <p:spPr>
            <a:xfrm>
              <a:off x="3460761" y="241088"/>
              <a:ext cx="904393" cy="3277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500" b="1" dirty="0">
                  <a:latin typeface="Times New Roman"/>
                  <a:ea typeface="Calibri"/>
                </a:rPr>
                <a:t>4. Repeated Policy Feedback </a:t>
              </a:r>
              <a:endParaRPr lang="en-US" sz="1500" b="1" dirty="0">
                <a:latin typeface="Times New Roman"/>
                <a:ea typeface="Calibri"/>
              </a:endParaRPr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81306" y="1658833"/>
            <a:ext cx="8966870" cy="4341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063B8-F80E-424E-82D6-208A422C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Research teams</a:t>
            </a:r>
          </a:p>
          <a:p>
            <a:r>
              <a:rPr lang="en-US" dirty="0"/>
              <a:t>2 Senior (1 Academia, 1 policy)</a:t>
            </a:r>
          </a:p>
          <a:p>
            <a:r>
              <a:rPr lang="en-US" dirty="0"/>
              <a:t>2 Midcareer (1 Academia, 1 policy)</a:t>
            </a:r>
          </a:p>
          <a:p>
            <a:r>
              <a:rPr lang="en-US" dirty="0"/>
              <a:t>4 Early career (2 Academia, 2 Policy)</a:t>
            </a:r>
          </a:p>
          <a:p>
            <a:r>
              <a:rPr lang="en-US" dirty="0"/>
              <a:t>2 Civil society members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3D011-1B2E-394A-B649-C5BF556A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EF4AC-38A7-754F-86B3-689ADFFC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063EF-9E5A-8C43-A8E5-DEC2D97B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0F6E85-5B2B-2841-B3F5-C4B7FEF6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333892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C0AB5D-D35D-2548-BF89-F7A81A6A6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88003"/>
              </p:ext>
            </p:extLst>
          </p:nvPr>
        </p:nvGraphicFramePr>
        <p:xfrm>
          <a:off x="457200" y="1600200"/>
          <a:ext cx="75711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0ABFF-5F32-EA41-B0B6-98169FD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49E5-767B-8142-AA4D-4EB586B5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24761-28BB-5445-BFCC-DBD6C3A6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0DC986-7E7F-0E4A-9965-957783F2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Capacity building Structure </a:t>
            </a:r>
          </a:p>
        </p:txBody>
      </p:sp>
    </p:spTree>
    <p:extLst>
      <p:ext uri="{BB962C8B-B14F-4D97-AF65-F5344CB8AC3E}">
        <p14:creationId xmlns:p14="http://schemas.microsoft.com/office/powerpoint/2010/main" val="36149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1189-6B3D-C34D-A730-F9B14FA9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/>
              <a:t>Our Capacity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637A-998D-4B45-AF95-E9E8F872B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756150"/>
          </a:xfrm>
        </p:spPr>
        <p:txBody>
          <a:bodyPr>
            <a:noAutofit/>
          </a:bodyPr>
          <a:lstStyle/>
          <a:p>
            <a:pPr marL="205200" indent="0">
              <a:buNone/>
            </a:pPr>
            <a:r>
              <a:rPr lang="en-GB" b="1" dirty="0"/>
              <a:t>Capacity focus</a:t>
            </a:r>
          </a:p>
          <a:p>
            <a:r>
              <a:rPr lang="en-GB" dirty="0"/>
              <a:t>Develop Proposal, design issues and tools</a:t>
            </a:r>
          </a:p>
          <a:p>
            <a:r>
              <a:rPr lang="en-GB" dirty="0"/>
              <a:t>Bond, team work Collaborate</a:t>
            </a:r>
          </a:p>
          <a:p>
            <a:r>
              <a:rPr lang="en-GB" dirty="0"/>
              <a:t>Research and donor management </a:t>
            </a:r>
          </a:p>
          <a:p>
            <a:r>
              <a:rPr lang="en-GB" dirty="0"/>
              <a:t>Mix-methodological approach </a:t>
            </a:r>
          </a:p>
          <a:p>
            <a:r>
              <a:rPr lang="en-GB" dirty="0"/>
              <a:t>Research communication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D1755-E32A-4E48-B759-2B4BC607D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39192"/>
            <a:ext cx="4648200" cy="347975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A78BF-F653-3142-A3A6-E33F4423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7AC9-9E7E-48A1-A168-0C2D1E54B2FB}" type="datetime1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6879C-1D88-D64E-A09D-4903D72C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BC25-D316-354B-B7DA-BE5BB938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9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3A719-DB14-3A44-B47A-72EC698C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/>
              <a:t>Collaboration between supply and demand side </a:t>
            </a:r>
          </a:p>
          <a:p>
            <a:r>
              <a:rPr lang="en-US" dirty="0"/>
              <a:t>Evidence generation skills </a:t>
            </a:r>
          </a:p>
          <a:p>
            <a:pPr lvl="1"/>
            <a:r>
              <a:rPr lang="en-US" dirty="0"/>
              <a:t>Proposal development , investigation designs</a:t>
            </a:r>
          </a:p>
          <a:p>
            <a:pPr lvl="1"/>
            <a:r>
              <a:rPr lang="en-US" dirty="0"/>
              <a:t> Data collection, analysis and interpretation </a:t>
            </a:r>
          </a:p>
          <a:p>
            <a:pPr lvl="1"/>
            <a:r>
              <a:rPr lang="en-US" dirty="0"/>
              <a:t> Use of software for data collation and analysis</a:t>
            </a:r>
          </a:p>
          <a:p>
            <a:r>
              <a:rPr lang="en-US" dirty="0"/>
              <a:t>Evidence Communication skills </a:t>
            </a:r>
          </a:p>
          <a:p>
            <a:pPr lvl="1"/>
            <a:r>
              <a:rPr lang="en-US" dirty="0"/>
              <a:t>Reporting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Social marketing approach to evidence uptake</a:t>
            </a:r>
          </a:p>
          <a:p>
            <a:r>
              <a:rPr lang="en-US" b="1" dirty="0"/>
              <a:t>Technical support for evidence uptake</a:t>
            </a:r>
          </a:p>
          <a:p>
            <a:pPr marL="6624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08008-CEDF-C740-B199-83CF7B96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E4E54-209B-DE4A-AD04-C5EA00DD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15185-EF61-8E48-84B4-EB111674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F348D7-FC1D-2C4A-B9EC-387C4DF2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Individual Capacity </a:t>
            </a:r>
          </a:p>
        </p:txBody>
      </p:sp>
    </p:spTree>
    <p:extLst>
      <p:ext uri="{BB962C8B-B14F-4D97-AF65-F5344CB8AC3E}">
        <p14:creationId xmlns:p14="http://schemas.microsoft.com/office/powerpoint/2010/main" val="101236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E87A5-5B3E-724A-8CAD-14CA0E8B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8812"/>
            <a:ext cx="8229600" cy="4997538"/>
          </a:xfrm>
        </p:spPr>
        <p:txBody>
          <a:bodyPr>
            <a:normAutofit fontScale="25000" lnSpcReduction="20000"/>
          </a:bodyPr>
          <a:lstStyle/>
          <a:p>
            <a:r>
              <a:rPr lang="en-US" sz="12000" dirty="0"/>
              <a:t>Workshops</a:t>
            </a:r>
          </a:p>
          <a:p>
            <a:r>
              <a:rPr lang="en-US" sz="12000" dirty="0"/>
              <a:t>Hands-on facilitation and Practice Labs</a:t>
            </a:r>
          </a:p>
          <a:p>
            <a:pPr lvl="1"/>
            <a:r>
              <a:rPr lang="en-US" sz="12000" dirty="0"/>
              <a:t>Formal training workshops (software use, communication:  </a:t>
            </a:r>
            <a:r>
              <a:rPr lang="en-US" sz="12000" dirty="0" err="1"/>
              <a:t>Atlas.Ti</a:t>
            </a:r>
            <a:r>
              <a:rPr lang="en-US" sz="12000" dirty="0"/>
              <a:t>; </a:t>
            </a:r>
            <a:r>
              <a:rPr lang="en-US" sz="12000" dirty="0" err="1"/>
              <a:t>Epidata</a:t>
            </a:r>
            <a:r>
              <a:rPr lang="en-US" sz="12000" dirty="0"/>
              <a:t> and Excel</a:t>
            </a:r>
          </a:p>
          <a:p>
            <a:pPr lvl="1"/>
            <a:r>
              <a:rPr lang="en-US" sz="12000" dirty="0"/>
              <a:t>Report Writing</a:t>
            </a:r>
          </a:p>
          <a:p>
            <a:r>
              <a:rPr lang="en-US" sz="12000" dirty="0"/>
              <a:t>Seminars</a:t>
            </a:r>
          </a:p>
          <a:p>
            <a:pPr lvl="1"/>
            <a:r>
              <a:rPr lang="en-US" sz="12000" dirty="0"/>
              <a:t>Effective Communication Strategies</a:t>
            </a:r>
          </a:p>
          <a:p>
            <a:pPr lvl="1">
              <a:lnSpc>
                <a:spcPct val="110000"/>
              </a:lnSpc>
            </a:pPr>
            <a:r>
              <a:rPr lang="en-US" sz="12000" dirty="0"/>
              <a:t>Remote feedback</a:t>
            </a:r>
          </a:p>
          <a:p>
            <a:r>
              <a:rPr lang="en-US" sz="12000" dirty="0"/>
              <a:t>Mentoring </a:t>
            </a:r>
          </a:p>
          <a:p>
            <a:pPr lvl="1"/>
            <a:r>
              <a:rPr lang="en-US" sz="12000" dirty="0"/>
              <a:t>External consultants remote and one-on-one coaching and feedback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18F8-4213-F04C-8F03-644F33EC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99861-56F8-D340-AB53-D40A56E6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EE9A1-B17F-764A-99CC-CB8BD1B4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2E7CD2-2EB0-DF4F-9969-EFCAE6FC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82" y="215812"/>
            <a:ext cx="8229600" cy="1143000"/>
          </a:xfrm>
        </p:spPr>
        <p:txBody>
          <a:bodyPr/>
          <a:lstStyle/>
          <a:p>
            <a:r>
              <a:rPr lang="en-US" dirty="0"/>
              <a:t>Individual Capacity building </a:t>
            </a:r>
          </a:p>
        </p:txBody>
      </p:sp>
    </p:spTree>
    <p:extLst>
      <p:ext uri="{BB962C8B-B14F-4D97-AF65-F5344CB8AC3E}">
        <p14:creationId xmlns:p14="http://schemas.microsoft.com/office/powerpoint/2010/main" val="333068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34B69-1437-7E4C-A34B-86245C59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Technical Support to government</a:t>
            </a:r>
          </a:p>
          <a:p>
            <a:pPr lvl="1"/>
            <a:r>
              <a:rPr lang="en-US" dirty="0"/>
              <a:t>Within reach</a:t>
            </a:r>
          </a:p>
          <a:p>
            <a:pPr lvl="1"/>
            <a:r>
              <a:rPr lang="en-US" dirty="0"/>
              <a:t>Relevant, Contextual and practical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Development of Screening Tools</a:t>
            </a:r>
          </a:p>
          <a:p>
            <a:r>
              <a:rPr lang="en-US" dirty="0"/>
              <a:t>Development of teacher Policy documents</a:t>
            </a:r>
          </a:p>
          <a:p>
            <a:r>
              <a:rPr lang="en-US" dirty="0"/>
              <a:t>Monitoring the recruitment process</a:t>
            </a:r>
          </a:p>
          <a:p>
            <a:r>
              <a:rPr lang="en-US" dirty="0"/>
              <a:t>Resource team for evidence-based education decision-making   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92FE5-9EB0-6E48-82DC-FFDA2A11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3C385-20DE-3749-B88D-F241C3D9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62CFC-9615-C648-9C74-D7E0B0E1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152692-879A-8042-A8D8-6E2C502F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strengthening </a:t>
            </a:r>
          </a:p>
        </p:txBody>
      </p:sp>
    </p:spTree>
    <p:extLst>
      <p:ext uri="{BB962C8B-B14F-4D97-AF65-F5344CB8AC3E}">
        <p14:creationId xmlns:p14="http://schemas.microsoft.com/office/powerpoint/2010/main" val="59048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manuals...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57200" y="1628800"/>
            <a:ext cx="8229600" cy="1963266"/>
          </a:xfrm>
          <a:prstGeom prst="wedgeRectCallout">
            <a:avLst/>
          </a:prstGeom>
          <a:solidFill>
            <a:srgbClr val="49770F"/>
          </a:solidFill>
          <a:ln>
            <a:solidFill>
              <a:srgbClr val="497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How may I get a copy of that NAEC manual? It is so useful  an d I want to see how I can adapt it to a programme in Uganda. </a:t>
            </a:r>
            <a:endParaRPr lang="en-US" sz="3200" dirty="0"/>
          </a:p>
        </p:txBody>
      </p:sp>
      <p:pic>
        <p:nvPicPr>
          <p:cNvPr id="11266" name="Picture 2" descr="http://www.nigeria-education.org/edoren/wp-content/uploads/2014/07/Making-evidence-work-for-basic-education-policy-and-practice-in-Nigeria-218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2295"/>
            <a:ext cx="1761480" cy="24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4276253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Process manual for organising the NAEC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AD5DD-BDEE-674A-88D5-00050BCD3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59CF7-CB75-B842-8823-BC8E2B80B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C921B-56D2-D546-A24A-356FB41A9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6AC68B-BA5C-4740-B639-4A5F91A3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Inter-agency Bonding (CSOs, </a:t>
            </a:r>
            <a:r>
              <a:rPr lang="en-US" dirty="0" err="1"/>
              <a:t>MoE</a:t>
            </a:r>
            <a:r>
              <a:rPr lang="en-US" dirty="0"/>
              <a:t>, Academia, Political)</a:t>
            </a:r>
          </a:p>
          <a:p>
            <a:r>
              <a:rPr lang="en-US" dirty="0"/>
              <a:t>Inter- institutional capacity </a:t>
            </a:r>
          </a:p>
          <a:p>
            <a:r>
              <a:rPr lang="en-US" dirty="0"/>
              <a:t>Shared understanding</a:t>
            </a:r>
          </a:p>
          <a:p>
            <a:r>
              <a:rPr lang="en-US" dirty="0"/>
              <a:t>Intra-institutional process review and understanding </a:t>
            </a:r>
          </a:p>
          <a:p>
            <a:r>
              <a:rPr lang="en-US" dirty="0"/>
              <a:t>Evidence usage facilitation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50D59-49D7-A04B-AAAD-E4A9B0BF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0055B-6D3F-994E-BF95-0BC0E314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74B5F-34A6-8E4A-9F71-6F61375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19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C760D7-BC21-064F-A510-E3ECB7EF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fellowship</a:t>
            </a:r>
          </a:p>
        </p:txBody>
      </p:sp>
    </p:spTree>
    <p:extLst>
      <p:ext uri="{BB962C8B-B14F-4D97-AF65-F5344CB8AC3E}">
        <p14:creationId xmlns:p14="http://schemas.microsoft.com/office/powerpoint/2010/main" val="166261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EDOREN Mandate (</a:t>
            </a:r>
            <a:r>
              <a:rPr lang="en-GB" dirty="0">
                <a:solidFill>
                  <a:srgbClr val="5C4925"/>
                </a:solidFill>
                <a:cs typeface="Arial" pitchFamily="34" charset="0"/>
              </a:rPr>
              <a:t>2013 </a:t>
            </a:r>
            <a:r>
              <a:rPr lang="mr-IN" dirty="0">
                <a:solidFill>
                  <a:srgbClr val="5C4925"/>
                </a:solidFill>
                <a:cs typeface="Arial" pitchFamily="34" charset="0"/>
              </a:rPr>
              <a:t>–</a:t>
            </a:r>
            <a:r>
              <a:rPr lang="en-GB" dirty="0">
                <a:solidFill>
                  <a:srgbClr val="5C4925"/>
                </a:solidFill>
                <a:cs typeface="Arial" pitchFamily="34" charset="0"/>
              </a:rPr>
              <a:t>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25" y="2226469"/>
            <a:ext cx="8344131" cy="326350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b="1" dirty="0">
                <a:latin typeface="Arial" charset="0"/>
              </a:rPr>
              <a:t>To embed research, evaluation and learning      </a:t>
            </a:r>
          </a:p>
          <a:p>
            <a:pPr marL="0" indent="0">
              <a:buNone/>
              <a:defRPr/>
            </a:pPr>
            <a:r>
              <a:rPr lang="en-GB" b="1" dirty="0">
                <a:latin typeface="Arial" charset="0"/>
              </a:rPr>
              <a:t> in DFID’s education sector support in Nigeria. </a:t>
            </a:r>
          </a:p>
          <a:p>
            <a:pPr marL="0" indent="0">
              <a:buNone/>
              <a:defRPr/>
            </a:pPr>
            <a:endParaRPr lang="en-GB" dirty="0">
              <a:latin typeface="Arial" charset="0"/>
            </a:endParaRPr>
          </a:p>
          <a:p>
            <a:pPr>
              <a:defRPr/>
            </a:pPr>
            <a:r>
              <a:rPr lang="en-GB" b="1" dirty="0">
                <a:latin typeface="Arial" charset="0"/>
              </a:rPr>
              <a:t>To enhance national </a:t>
            </a:r>
            <a:r>
              <a:rPr lang="en-GB" b="1" dirty="0">
                <a:solidFill>
                  <a:srgbClr val="0070C0"/>
                </a:solidFill>
                <a:latin typeface="Arial" charset="0"/>
              </a:rPr>
              <a:t>capacities to generate and use evidence </a:t>
            </a:r>
            <a:r>
              <a:rPr lang="en-GB" b="1" dirty="0">
                <a:latin typeface="Arial" charset="0"/>
              </a:rPr>
              <a:t>(quality educational data, research and evaluation)</a:t>
            </a:r>
            <a:r>
              <a:rPr lang="en-GB" b="1" dirty="0">
                <a:solidFill>
                  <a:srgbClr val="0070C0"/>
                </a:solidFill>
                <a:latin typeface="Arial" charset="0"/>
              </a:rPr>
              <a:t> for policy </a:t>
            </a:r>
            <a:r>
              <a:rPr lang="en-GB" b="1" dirty="0">
                <a:latin typeface="Arial" charset="0"/>
              </a:rPr>
              <a:t>and strategy making</a:t>
            </a:r>
          </a:p>
          <a:p>
            <a:pPr marL="0" indent="0">
              <a:buNone/>
              <a:defRPr/>
            </a:pPr>
            <a:endParaRPr lang="en-GB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4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435280" cy="2952328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Thank you</a:t>
            </a:r>
            <a:br>
              <a:rPr lang="en-GB" sz="4800" dirty="0"/>
            </a:br>
            <a:br>
              <a:rPr lang="en-GB" sz="4800" dirty="0"/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http://www.nigeria-education.org/edoren/publications/</a:t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1800" dirty="0">
                <a:solidFill>
                  <a:prstClr val="black"/>
                </a:solidFill>
                <a:ea typeface="+mn-ea"/>
                <a:cs typeface="+mn-cs"/>
                <a:hlinkClick r:id="rId4"/>
              </a:rPr>
              <a:t>https://www.opml.co.uk/our-expertise/human-development/education</a:t>
            </a:r>
            <a:br>
              <a:rPr lang="en-GB" sz="4800" dirty="0"/>
            </a:br>
            <a:br>
              <a:rPr lang="en-GB" sz="4800" dirty="0"/>
            </a:br>
            <a:endParaRPr lang="en-GB" sz="2400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891526" y="2034868"/>
            <a:ext cx="3252473" cy="24742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72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252000" algn="l" defTabSz="914400" rtl="0" eaLnBrk="1" latinLnBrk="0" hangingPunct="1">
              <a:spcBef>
                <a:spcPts val="600"/>
              </a:spcBef>
              <a:buClrTx/>
              <a:buFont typeface="Calibri" panose="020F0502020204030204" pitchFamily="34" charset="0"/>
              <a:buChar char="◦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52000" algn="l" defTabSz="914400" rtl="0" eaLnBrk="1" latinLnBrk="0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520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sz="19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GB" altLang="en-US" sz="1900" dirty="0"/>
          </a:p>
        </p:txBody>
      </p:sp>
      <p:pic>
        <p:nvPicPr>
          <p:cNvPr id="4" name="3c3a0067-7daf-4818-bc7a-33cca2cbcb5f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19"/>
            <a:ext cx="4464496" cy="106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76" y="246419"/>
            <a:ext cx="1384104" cy="1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5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E1E68-6A93-CF4E-926A-4BB91F8A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11" y="1405037"/>
            <a:ext cx="8229600" cy="2299394"/>
          </a:xfrm>
        </p:spPr>
        <p:txBody>
          <a:bodyPr>
            <a:normAutofit/>
          </a:bodyPr>
          <a:lstStyle/>
          <a:p>
            <a:pPr marL="205200" indent="0">
              <a:buNone/>
            </a:pPr>
            <a:r>
              <a:rPr lang="en-GB" dirty="0"/>
              <a:t>Capacity development is integral part of most projects and defined as “</a:t>
            </a:r>
            <a:r>
              <a:rPr lang="en-GB" b="1" dirty="0"/>
              <a:t>ability of individuals, organizations or systems to perform appropriate functions effectively, efficiently and sustainably</a:t>
            </a:r>
            <a:r>
              <a:rPr lang="en-GB" dirty="0"/>
              <a:t>”. </a:t>
            </a:r>
          </a:p>
          <a:p>
            <a:pPr marL="20520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21A1C-6B3D-DA45-AB86-4EAE2E8B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595D5-0CDC-3946-9B09-D4B7195E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23A79-6A6D-9248-9637-C336EC62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856813-CA9E-E74F-AAAE-C6E07A21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C4E86F6-99B2-3E41-A02A-D69975FECF6F}"/>
              </a:ext>
            </a:extLst>
          </p:cNvPr>
          <p:cNvSpPr txBox="1">
            <a:spLocks/>
          </p:cNvSpPr>
          <p:nvPr/>
        </p:nvSpPr>
        <p:spPr>
          <a:xfrm>
            <a:off x="457200" y="3880693"/>
            <a:ext cx="8229600" cy="229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252000" algn="l" defTabSz="914400" rtl="0" eaLnBrk="1" latinLnBrk="0" hangingPunct="1">
              <a:spcBef>
                <a:spcPts val="600"/>
              </a:spcBef>
              <a:buClrTx/>
              <a:buFont typeface="Calibri" panose="020F0502020204030204" pitchFamily="34" charset="0"/>
              <a:buChar char="◦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52000" algn="l" defTabSz="914400" rtl="0" eaLnBrk="1" latinLnBrk="0" hangingPunct="1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52000" algn="l" defTabSz="914400" rtl="0" eaLnBrk="1" latinLnBrk="0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52000" algn="l" defTabSz="914400" rtl="0" eaLnBrk="1" latinLnBrk="0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20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D4E71E-B3E1-1241-AFA3-03F1DF962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511055"/>
              </p:ext>
            </p:extLst>
          </p:nvPr>
        </p:nvGraphicFramePr>
        <p:xfrm>
          <a:off x="251520" y="1412775"/>
          <a:ext cx="8640959" cy="495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5">
                  <a:extLst>
                    <a:ext uri="{9D8B030D-6E8A-4147-A177-3AD203B41FA5}">
                      <a16:colId xmlns:a16="http://schemas.microsoft.com/office/drawing/2014/main" val="2246080605"/>
                    </a:ext>
                  </a:extLst>
                </a:gridCol>
                <a:gridCol w="3136349">
                  <a:extLst>
                    <a:ext uri="{9D8B030D-6E8A-4147-A177-3AD203B41FA5}">
                      <a16:colId xmlns:a16="http://schemas.microsoft.com/office/drawing/2014/main" val="416231609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9011306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475530430"/>
                    </a:ext>
                  </a:extLst>
                </a:gridCol>
              </a:tblGrid>
              <a:tr h="72196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Retain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03176"/>
                  </a:ext>
                </a:extLst>
              </a:tr>
              <a:tr h="1512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Individual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skills, knowledge, competencies, attitudes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Workplace Application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facilitation within institutions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296072"/>
                  </a:ext>
                </a:extLst>
              </a:tr>
              <a:tr h="135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Organisational 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efficient structures, processes and procedures 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 in the daily workflows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adaptation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532303"/>
                  </a:ext>
                </a:extLst>
              </a:tr>
              <a:tr h="1354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Environment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Establishment of adequate regulations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 of regulations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 adaptation regulations 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207246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03149-E62D-8B48-8E25-FD666C2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920C0-AF04-4142-B122-816C07C0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F16263-0FC6-C74B-92DF-DC79B9AB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8724"/>
            <a:ext cx="8435280" cy="859747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Capacity development plan </a:t>
            </a:r>
            <a:br>
              <a:rPr lang="en-US" dirty="0"/>
            </a:br>
            <a:r>
              <a:rPr lang="en-US" sz="3100" dirty="0"/>
              <a:t>(Source: OPM/SIPU (2012)</a:t>
            </a:r>
          </a:p>
        </p:txBody>
      </p:sp>
    </p:spTree>
    <p:extLst>
      <p:ext uri="{BB962C8B-B14F-4D97-AF65-F5344CB8AC3E}">
        <p14:creationId xmlns:p14="http://schemas.microsoft.com/office/powerpoint/2010/main" val="341807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9782"/>
            <a:ext cx="8229600" cy="2306568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Need identification and Co-definition of the Problem  </a:t>
            </a:r>
          </a:p>
          <a:p>
            <a:pPr lvl="0"/>
            <a:r>
              <a:rPr lang="en-GB" sz="2000" dirty="0"/>
              <a:t>Develop Proposal for solving the problem </a:t>
            </a:r>
          </a:p>
          <a:p>
            <a:pPr lvl="0"/>
            <a:r>
              <a:rPr lang="en-GB" sz="2000" dirty="0"/>
              <a:t>Design the approach, collect data, analyse and interpret findings </a:t>
            </a:r>
          </a:p>
          <a:p>
            <a:pPr lvl="0"/>
            <a:r>
              <a:rPr lang="en-GB" sz="2000" dirty="0"/>
              <a:t>Communicate evidence using system-friendly strategies </a:t>
            </a:r>
          </a:p>
          <a:p>
            <a:pPr lvl="0"/>
            <a:r>
              <a:rPr lang="en-GB" sz="2000" dirty="0"/>
              <a:t>Transform from generation to technical support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Holistic approach to capacity building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556792"/>
            <a:ext cx="82295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Institutional Capacity to collaborate, demand, seek and use evidence for improving the quality of education decision </a:t>
            </a:r>
          </a:p>
          <a:p>
            <a:pPr lvl="0"/>
            <a:endParaRPr lang="en-GB" sz="2600" dirty="0"/>
          </a:p>
          <a:p>
            <a:pPr lvl="0"/>
            <a:r>
              <a:rPr lang="en-GB" sz="2600" dirty="0"/>
              <a:t>Individual capacity for multisectoral evidence generation and use for education decision-making </a:t>
            </a:r>
          </a:p>
          <a:p>
            <a:pPr lvl="0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1681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48A39C-896E-FF4F-999B-5DCF40E14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73C9A-15CB-954D-B255-2F19EFDA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6C075-EFE3-5F40-8596-A35E9CB1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6C938-E33F-B546-B2E6-4444561B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33AC02-62CF-4149-8BA8-FC69367B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fair</a:t>
            </a:r>
          </a:p>
        </p:txBody>
      </p:sp>
    </p:spTree>
    <p:extLst>
      <p:ext uri="{BB962C8B-B14F-4D97-AF65-F5344CB8AC3E}">
        <p14:creationId xmlns:p14="http://schemas.microsoft.com/office/powerpoint/2010/main" val="35169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E369D2-3302-034A-A2D1-57EF7D34D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01" y="1600200"/>
            <a:ext cx="6032797" cy="45259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CF06-6A15-3A44-BDBD-070CCACD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BAA18-58D6-F04F-B4A4-D81725E0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B0020-8413-7D4E-8AE7-65B44397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1D0995-A256-4542-AEDF-15D8F3B9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meeting</a:t>
            </a:r>
          </a:p>
        </p:txBody>
      </p:sp>
    </p:spTree>
    <p:extLst>
      <p:ext uri="{BB962C8B-B14F-4D97-AF65-F5344CB8AC3E}">
        <p14:creationId xmlns:p14="http://schemas.microsoft.com/office/powerpoint/2010/main" val="399964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57D757-BBE0-544E-AE08-45A1EFC43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1C7C9-3357-3A4C-9245-57832915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2BE-6976-4704-B561-1AE736F92438}" type="datetime1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BA3A7-97D3-B945-9C33-B4915B34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35F9-5663-3447-867B-638928AD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EEDC38-CBC4-A440-985A-4B04534F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416632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B8-0CE0-3B4C-B8C1-614E2DFF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Capacity development opportunities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E20C3B-175F-0445-A50D-F669E27FB0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A32E-8380-D845-B716-F6ED7E0C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Primary School Teacher Management </a:t>
            </a:r>
            <a:r>
              <a:rPr lang="en-GB" dirty="0"/>
              <a:t>Universal Basic Education Reform Review</a:t>
            </a:r>
          </a:p>
          <a:p>
            <a:r>
              <a:rPr lang="en-GB" dirty="0"/>
              <a:t>Identifying, Recruiting and Deploying Effective Teachers</a:t>
            </a:r>
          </a:p>
          <a:p>
            <a:r>
              <a:rPr lang="en-GB" dirty="0"/>
              <a:t>Factors that influence evidence uptake into education policy and practice 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1CC81-0BD1-2B46-A946-B029D346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7AC9-9E7E-48A1-A168-0C2D1E54B2FB}" type="datetime1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F2AEA-69ED-A04E-A0B3-3A07B77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EDOREN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8C2AC-4117-8047-905C-DED90FF9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C3AF-6529-4E80-8A33-3377BA76AB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73629"/>
      </p:ext>
    </p:extLst>
  </p:cSld>
  <p:clrMapOvr>
    <a:masterClrMapping/>
  </p:clrMapOvr>
</p:sld>
</file>

<file path=ppt/theme/theme1.xml><?xml version="1.0" encoding="utf-8"?>
<a:theme xmlns:a="http://schemas.openxmlformats.org/drawingml/2006/main" name="EDOREN powerpoint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OREN PowerPoint Template (v.2).potx" id="{F69D43AA-9559-49EB-BCAD-7318F3EB5B2A}" vid="{16012E12-547C-45B1-89CC-80F79DAE0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TaxHTField0 xmlns="8074f444-2e3c-4b09-8892-2aea84a293fb">
      <Terms xmlns="http://schemas.microsoft.com/office/infopath/2007/PartnerControls"/>
    </TagsTaxHTField0>
    <TaxCatchAll xmlns="c3b03837-f3a3-4764-a402-9354daf1060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8845444760440BE666727C187A7CA" ma:contentTypeVersion="4" ma:contentTypeDescription="Create a new document." ma:contentTypeScope="" ma:versionID="d960cc01caee60ff95131126bed7392b">
  <xsd:schema xmlns:xsd="http://www.w3.org/2001/XMLSchema" xmlns:xs="http://www.w3.org/2001/XMLSchema" xmlns:p="http://schemas.microsoft.com/office/2006/metadata/properties" xmlns:ns2="8074f444-2e3c-4b09-8892-2aea84a293fb" xmlns:ns3="c3b03837-f3a3-4764-a402-9354daf10601" targetNamespace="http://schemas.microsoft.com/office/2006/metadata/properties" ma:root="true" ma:fieldsID="dd997229c427689d53c7d590efe6521b" ns2:_="" ns3:_="">
    <xsd:import namespace="8074f444-2e3c-4b09-8892-2aea84a293fb"/>
    <xsd:import namespace="c3b03837-f3a3-4764-a402-9354daf10601"/>
    <xsd:element name="properties">
      <xsd:complexType>
        <xsd:sequence>
          <xsd:element name="documentManagement">
            <xsd:complexType>
              <xsd:all>
                <xsd:element ref="ns2:Tags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4f444-2e3c-4b09-8892-2aea84a293fb" elementFormDefault="qualified">
    <xsd:import namespace="http://schemas.microsoft.com/office/2006/documentManagement/types"/>
    <xsd:import namespace="http://schemas.microsoft.com/office/infopath/2007/PartnerControls"/>
    <xsd:element name="TagsTaxHTField0" ma:index="9" nillable="true" ma:taxonomy="true" ma:internalName="TagsTaxHTField0" ma:taxonomyFieldName="Tags" ma:displayName="Tags" ma:readOnly="false" ma:default="" ma:fieldId="{ff12a9e2-11ef-495d-8552-89956dc6074e}" ma:taxonomyMulti="true" ma:sspId="f11326ab-c672-4f65-b481-7c7063116f36" ma:termSetId="3193ed46-b7db-4fee-b3a2-beebed6dc7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3837-f3a3-4764-a402-9354daf1060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75b4691-14b9-4091-a89a-431ed9b231c0}" ma:internalName="TaxCatchAll" ma:showField="CatchAllData" ma:web="9fdd8d78-3ffe-4565-9b8b-84a0a392df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72240-5C03-4A7B-A74C-16647A044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007F0-4FD0-4A48-AC21-C176CD91CC9D}">
  <ds:schemaRefs>
    <ds:schemaRef ds:uri="http://schemas.microsoft.com/office/2006/metadata/properties"/>
    <ds:schemaRef ds:uri="8074f444-2e3c-4b09-8892-2aea84a293f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3b03837-f3a3-4764-a402-9354daf106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3547DC-7514-4320-940E-8B3E9BDD9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4f444-2e3c-4b09-8892-2aea84a293fb"/>
    <ds:schemaRef ds:uri="c3b03837-f3a3-4764-a402-9354daf10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EDOREN PowerPoint Template (v.2)</Template>
  <TotalTime>679</TotalTime>
  <Words>811</Words>
  <Application>Microsoft Macintosh PowerPoint</Application>
  <PresentationFormat>On-screen Show (4:3)</PresentationFormat>
  <Paragraphs>192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EDOREN powerpoint template v2</vt:lpstr>
      <vt:lpstr>             Creative approaches to building capacity </vt:lpstr>
      <vt:lpstr>EDOREN Mandate (2013 – 2018)</vt:lpstr>
      <vt:lpstr>Capacity</vt:lpstr>
      <vt:lpstr>Capacity development plan  (Source: OPM/SIPU (2012)</vt:lpstr>
      <vt:lpstr>Holistic approach to capacity building</vt:lpstr>
      <vt:lpstr>Market fair</vt:lpstr>
      <vt:lpstr>Portfolio meeting</vt:lpstr>
      <vt:lpstr>Steering committee meeting</vt:lpstr>
      <vt:lpstr>Capacity development opportunities</vt:lpstr>
      <vt:lpstr>The Grant-making approach</vt:lpstr>
      <vt:lpstr>Collaborative State Research Capacity Strengthening team</vt:lpstr>
      <vt:lpstr>The team</vt:lpstr>
      <vt:lpstr>Capacity building Structure </vt:lpstr>
      <vt:lpstr>Our Capacity focus</vt:lpstr>
      <vt:lpstr>Individual Capacity </vt:lpstr>
      <vt:lpstr>Individual Capacity building </vt:lpstr>
      <vt:lpstr>System strengthening </vt:lpstr>
      <vt:lpstr>How to manuals...</vt:lpstr>
      <vt:lpstr>Collaborative fellowship</vt:lpstr>
      <vt:lpstr>Thank you  http://www.nigeria-education.org/edoren/publications/ https://www.opml.co.uk/our-expertise/human-development/education 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achievements</dc:title>
  <dc:creator>Ian MacAuslan</dc:creator>
  <cp:lastModifiedBy>Oladele Akogun</cp:lastModifiedBy>
  <cp:revision>51</cp:revision>
  <cp:lastPrinted>2013-04-29T10:33:45Z</cp:lastPrinted>
  <dcterms:created xsi:type="dcterms:W3CDTF">2018-06-24T13:18:33Z</dcterms:created>
  <dcterms:modified xsi:type="dcterms:W3CDTF">2018-06-26T10:51:30Z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0x0101000C58845444760440BE666727C187A7CA</vt:lpwstr>
  </property>
  <property fmtid="{D5CDD505-2E9C-101B-9397-08002B2CF9AE}" pid="3" name="Tags">
    <vt:lpwstr/>
  </property>
</Properties>
</file>